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323" r:id="rId2"/>
    <p:sldId id="322" r:id="rId3"/>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F2F2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75" autoAdjust="0"/>
  </p:normalViewPr>
  <p:slideViewPr>
    <p:cSldViewPr>
      <p:cViewPr>
        <p:scale>
          <a:sx n="94" d="100"/>
          <a:sy n="94" d="100"/>
        </p:scale>
        <p:origin x="-1212" y="-72"/>
      </p:cViewPr>
      <p:guideLst>
        <p:guide orient="horz" pos="2160"/>
        <p:guide pos="2880"/>
      </p:guideLst>
    </p:cSldViewPr>
  </p:slideViewPr>
  <p:outlineViewPr>
    <p:cViewPr>
      <p:scale>
        <a:sx n="33" d="100"/>
        <a:sy n="33" d="100"/>
      </p:scale>
      <p:origin x="48" y="18216"/>
    </p:cViewPr>
  </p:outlineViewPr>
  <p:notesTextViewPr>
    <p:cViewPr>
      <p:scale>
        <a:sx n="1" d="1"/>
        <a:sy n="1" d="1"/>
      </p:scale>
      <p:origin x="0" y="0"/>
    </p:cViewPr>
  </p:notesTextViewPr>
  <p:sorterViewPr>
    <p:cViewPr>
      <p:scale>
        <a:sx n="100" d="100"/>
        <a:sy n="100" d="100"/>
      </p:scale>
      <p:origin x="0" y="49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13"/>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1"/>
            <a:ext cx="2971800" cy="465613"/>
          </a:xfrm>
          <a:prstGeom prst="rect">
            <a:avLst/>
          </a:prstGeom>
        </p:spPr>
        <p:txBody>
          <a:bodyPr vert="horz" lIns="91440" tIns="45720" rIns="91440" bIns="45720" rtlCol="0"/>
          <a:lstStyle>
            <a:lvl1pPr algn="r">
              <a:defRPr sz="1200">
                <a:latin typeface="Arial"/>
              </a:defRPr>
            </a:lvl1pPr>
          </a:lstStyle>
          <a:p>
            <a:fld id="{7F3811E3-DA34-4175-8D01-8A56F0AA1199}" type="datetimeFigureOut">
              <a:rPr lang="en-US" smtClean="0"/>
              <a:pPr/>
              <a:t>4/19/2020</a:t>
            </a:fld>
            <a:endParaRPr lang="en-US" dirty="0"/>
          </a:p>
        </p:txBody>
      </p:sp>
      <p:sp>
        <p:nvSpPr>
          <p:cNvPr id="4" name="Slide Image Placeholder 3"/>
          <p:cNvSpPr>
            <a:spLocks noGrp="1" noRot="1" noChangeAspect="1"/>
          </p:cNvSpPr>
          <p:nvPr>
            <p:ph type="sldImg" idx="2"/>
          </p:nvPr>
        </p:nvSpPr>
        <p:spPr>
          <a:xfrm>
            <a:off x="1100138" y="696913"/>
            <a:ext cx="4657725" cy="34940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3"/>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45045"/>
            <a:ext cx="2971800" cy="465613"/>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845045"/>
            <a:ext cx="2971800" cy="465613"/>
          </a:xfrm>
          <a:prstGeom prst="rect">
            <a:avLst/>
          </a:prstGeom>
        </p:spPr>
        <p:txBody>
          <a:bodyPr vert="horz" lIns="91440" tIns="45720" rIns="91440" bIns="45720" rtlCol="0" anchor="b"/>
          <a:lstStyle>
            <a:lvl1pPr algn="r">
              <a:defRPr sz="1200">
                <a:latin typeface="Arial"/>
              </a:defRPr>
            </a:lvl1pPr>
          </a:lstStyle>
          <a:p>
            <a:fld id="{A8F3CE0B-8404-438C-845A-7658188F532A}" type="slidenum">
              <a:rPr lang="en-US" smtClean="0"/>
              <a:pPr/>
              <a:t>‹#›</a:t>
            </a:fld>
            <a:endParaRPr lang="en-US" dirty="0"/>
          </a:p>
        </p:txBody>
      </p:sp>
    </p:spTree>
    <p:extLst>
      <p:ext uri="{BB962C8B-B14F-4D97-AF65-F5344CB8AC3E}">
        <p14:creationId xmlns:p14="http://schemas.microsoft.com/office/powerpoint/2010/main" val="256886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a:ea typeface="+mn-ea"/>
        <a:cs typeface="+mn-cs"/>
      </a:defRPr>
    </a:lvl1pPr>
    <a:lvl2pPr marL="457200" algn="l" defTabSz="914400" rtl="0" eaLnBrk="1" latinLnBrk="0" hangingPunct="1">
      <a:defRPr sz="1200" kern="1200">
        <a:solidFill>
          <a:schemeClr val="tx1"/>
        </a:solidFill>
        <a:latin typeface="Arial"/>
        <a:ea typeface="+mn-ea"/>
        <a:cs typeface="+mn-cs"/>
      </a:defRPr>
    </a:lvl2pPr>
    <a:lvl3pPr marL="914400" algn="l" defTabSz="914400" rtl="0" eaLnBrk="1" latinLnBrk="0" hangingPunct="1">
      <a:defRPr sz="1200" kern="1200">
        <a:solidFill>
          <a:schemeClr val="tx1"/>
        </a:solidFill>
        <a:latin typeface="Arial"/>
        <a:ea typeface="+mn-ea"/>
        <a:cs typeface="+mn-cs"/>
      </a:defRPr>
    </a:lvl3pPr>
    <a:lvl4pPr marL="1371600" algn="l" defTabSz="914400" rtl="0" eaLnBrk="1" latinLnBrk="0" hangingPunct="1">
      <a:defRPr sz="1200" kern="1200">
        <a:solidFill>
          <a:schemeClr val="tx1"/>
        </a:solidFill>
        <a:latin typeface="Arial"/>
        <a:ea typeface="+mn-ea"/>
        <a:cs typeface="+mn-cs"/>
      </a:defRPr>
    </a:lvl4pPr>
    <a:lvl5pPr marL="1828800" algn="l" defTabSz="914400" rtl="0" eaLnBrk="1" latinLnBrk="0" hangingPunct="1">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DA31A2-36A8-4695-BBBC-E3A330D6EAE6}" type="datetime1">
              <a:rPr lang="en-US" smtClean="0"/>
              <a:t>4/19/2020</a:t>
            </a:fld>
            <a:endParaRPr lang="en-US" dirty="0"/>
          </a:p>
        </p:txBody>
      </p:sp>
      <p:sp>
        <p:nvSpPr>
          <p:cNvPr id="5" name="Footer Placeholder 4"/>
          <p:cNvSpPr>
            <a:spLocks noGrp="1"/>
          </p:cNvSpPr>
          <p:nvPr>
            <p:ph type="ftr" sz="quarter" idx="11"/>
          </p:nvPr>
        </p:nvSpPr>
        <p:spPr/>
        <p:txBody>
          <a:bodyPr/>
          <a:lstStyle/>
          <a:p>
            <a:r>
              <a:rPr lang="en-US" dirty="0" smtClean="0"/>
              <a:t>www.thecfosolution.org</a:t>
            </a:r>
            <a:endParaRPr lang="en-US" dirty="0"/>
          </a:p>
        </p:txBody>
      </p:sp>
      <p:sp>
        <p:nvSpPr>
          <p:cNvPr id="6" name="Slide Number Placeholder 5"/>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3719499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ABCEE-C45C-480B-ADD3-991092F4272C}" type="datetime1">
              <a:rPr lang="en-US" smtClean="0"/>
              <a:t>4/19/2020</a:t>
            </a:fld>
            <a:endParaRPr lang="en-US" dirty="0"/>
          </a:p>
        </p:txBody>
      </p:sp>
      <p:sp>
        <p:nvSpPr>
          <p:cNvPr id="5" name="Footer Placeholder 4"/>
          <p:cNvSpPr>
            <a:spLocks noGrp="1"/>
          </p:cNvSpPr>
          <p:nvPr>
            <p:ph type="ftr" sz="quarter" idx="11"/>
          </p:nvPr>
        </p:nvSpPr>
        <p:spPr/>
        <p:txBody>
          <a:bodyPr/>
          <a:lstStyle/>
          <a:p>
            <a:r>
              <a:rPr lang="en-US" dirty="0" smtClean="0"/>
              <a:t>www.thecfosolution.org</a:t>
            </a:r>
            <a:endParaRPr lang="en-US" dirty="0"/>
          </a:p>
        </p:txBody>
      </p:sp>
      <p:sp>
        <p:nvSpPr>
          <p:cNvPr id="6" name="Slide Number Placeholder 5"/>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164099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0777B-3224-4C72-9D12-C02A9C13147B}" type="datetime1">
              <a:rPr lang="en-US" smtClean="0"/>
              <a:t>4/19/2020</a:t>
            </a:fld>
            <a:endParaRPr lang="en-US" dirty="0"/>
          </a:p>
        </p:txBody>
      </p:sp>
      <p:sp>
        <p:nvSpPr>
          <p:cNvPr id="5" name="Footer Placeholder 4"/>
          <p:cNvSpPr>
            <a:spLocks noGrp="1"/>
          </p:cNvSpPr>
          <p:nvPr>
            <p:ph type="ftr" sz="quarter" idx="11"/>
          </p:nvPr>
        </p:nvSpPr>
        <p:spPr/>
        <p:txBody>
          <a:bodyPr/>
          <a:lstStyle/>
          <a:p>
            <a:r>
              <a:rPr lang="en-US" dirty="0" smtClean="0"/>
              <a:t>www.thecfosolution.org</a:t>
            </a:r>
            <a:endParaRPr lang="en-US" dirty="0"/>
          </a:p>
        </p:txBody>
      </p:sp>
      <p:sp>
        <p:nvSpPr>
          <p:cNvPr id="6" name="Slide Number Placeholder 5"/>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316107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DE7D1-CA09-416D-ABAF-3CE5E410FF84}" type="datetime1">
              <a:rPr lang="en-US" smtClean="0"/>
              <a:t>4/19/2020</a:t>
            </a:fld>
            <a:endParaRPr lang="en-US" dirty="0"/>
          </a:p>
        </p:txBody>
      </p:sp>
      <p:sp>
        <p:nvSpPr>
          <p:cNvPr id="5" name="Footer Placeholder 4"/>
          <p:cNvSpPr>
            <a:spLocks noGrp="1"/>
          </p:cNvSpPr>
          <p:nvPr>
            <p:ph type="ftr" sz="quarter" idx="11"/>
          </p:nvPr>
        </p:nvSpPr>
        <p:spPr/>
        <p:txBody>
          <a:bodyPr/>
          <a:lstStyle/>
          <a:p>
            <a:r>
              <a:rPr lang="en-US" dirty="0" smtClean="0"/>
              <a:t>www.thecfosolution.org</a:t>
            </a:r>
            <a:endParaRPr lang="en-US" dirty="0"/>
          </a:p>
        </p:txBody>
      </p:sp>
      <p:sp>
        <p:nvSpPr>
          <p:cNvPr id="6" name="Slide Number Placeholder 5"/>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356671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A73F3-795B-443B-8A60-AED620187286}" type="datetime1">
              <a:rPr lang="en-US" smtClean="0"/>
              <a:t>4/19/2020</a:t>
            </a:fld>
            <a:endParaRPr lang="en-US" dirty="0"/>
          </a:p>
        </p:txBody>
      </p:sp>
      <p:sp>
        <p:nvSpPr>
          <p:cNvPr id="5" name="Footer Placeholder 4"/>
          <p:cNvSpPr>
            <a:spLocks noGrp="1"/>
          </p:cNvSpPr>
          <p:nvPr>
            <p:ph type="ftr" sz="quarter" idx="11"/>
          </p:nvPr>
        </p:nvSpPr>
        <p:spPr/>
        <p:txBody>
          <a:bodyPr/>
          <a:lstStyle/>
          <a:p>
            <a:r>
              <a:rPr lang="en-US" dirty="0" smtClean="0"/>
              <a:t>www.thecfosolution.org</a:t>
            </a:r>
            <a:endParaRPr lang="en-US" dirty="0"/>
          </a:p>
        </p:txBody>
      </p:sp>
      <p:sp>
        <p:nvSpPr>
          <p:cNvPr id="6" name="Slide Number Placeholder 5"/>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106837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FE552C-2407-40E6-99DE-64C03CEC12CF}" type="datetime1">
              <a:rPr lang="en-US" smtClean="0"/>
              <a:t>4/19/2020</a:t>
            </a:fld>
            <a:endParaRPr lang="en-US" dirty="0"/>
          </a:p>
        </p:txBody>
      </p:sp>
      <p:sp>
        <p:nvSpPr>
          <p:cNvPr id="6" name="Footer Placeholder 5"/>
          <p:cNvSpPr>
            <a:spLocks noGrp="1"/>
          </p:cNvSpPr>
          <p:nvPr>
            <p:ph type="ftr" sz="quarter" idx="11"/>
          </p:nvPr>
        </p:nvSpPr>
        <p:spPr/>
        <p:txBody>
          <a:bodyPr/>
          <a:lstStyle/>
          <a:p>
            <a:r>
              <a:rPr lang="en-US" dirty="0" smtClean="0"/>
              <a:t>www.thecfosolution.org</a:t>
            </a:r>
            <a:endParaRPr lang="en-US" dirty="0"/>
          </a:p>
        </p:txBody>
      </p:sp>
      <p:sp>
        <p:nvSpPr>
          <p:cNvPr id="7" name="Slide Number Placeholder 6"/>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152753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A1753A-463C-489C-9865-846FB3115ED4}" type="datetime1">
              <a:rPr lang="en-US" smtClean="0"/>
              <a:t>4/19/2020</a:t>
            </a:fld>
            <a:endParaRPr lang="en-US" dirty="0"/>
          </a:p>
        </p:txBody>
      </p:sp>
      <p:sp>
        <p:nvSpPr>
          <p:cNvPr id="8" name="Footer Placeholder 7"/>
          <p:cNvSpPr>
            <a:spLocks noGrp="1"/>
          </p:cNvSpPr>
          <p:nvPr>
            <p:ph type="ftr" sz="quarter" idx="11"/>
          </p:nvPr>
        </p:nvSpPr>
        <p:spPr/>
        <p:txBody>
          <a:bodyPr/>
          <a:lstStyle/>
          <a:p>
            <a:r>
              <a:rPr lang="en-US" dirty="0" smtClean="0"/>
              <a:t>www.thecfosolution.org</a:t>
            </a:r>
            <a:endParaRPr lang="en-US" dirty="0"/>
          </a:p>
        </p:txBody>
      </p:sp>
      <p:sp>
        <p:nvSpPr>
          <p:cNvPr id="9" name="Slide Number Placeholder 8"/>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353391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B73FA3-E58F-483D-996E-67BC7746C404}" type="datetime1">
              <a:rPr lang="en-US" smtClean="0"/>
              <a:t>4/19/2020</a:t>
            </a:fld>
            <a:endParaRPr lang="en-US" dirty="0"/>
          </a:p>
        </p:txBody>
      </p:sp>
      <p:sp>
        <p:nvSpPr>
          <p:cNvPr id="4" name="Footer Placeholder 3"/>
          <p:cNvSpPr>
            <a:spLocks noGrp="1"/>
          </p:cNvSpPr>
          <p:nvPr>
            <p:ph type="ftr" sz="quarter" idx="11"/>
          </p:nvPr>
        </p:nvSpPr>
        <p:spPr/>
        <p:txBody>
          <a:bodyPr/>
          <a:lstStyle/>
          <a:p>
            <a:r>
              <a:rPr lang="en-US" dirty="0" smtClean="0"/>
              <a:t>www.thecfosolution.org</a:t>
            </a:r>
            <a:endParaRPr lang="en-US" dirty="0"/>
          </a:p>
        </p:txBody>
      </p:sp>
      <p:sp>
        <p:nvSpPr>
          <p:cNvPr id="5" name="Slide Number Placeholder 4"/>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175350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93FB7-18AF-40F1-BB56-A06461BFC65B}" type="datetime1">
              <a:rPr lang="en-US" smtClean="0"/>
              <a:t>4/19/2020</a:t>
            </a:fld>
            <a:endParaRPr lang="en-US" dirty="0"/>
          </a:p>
        </p:txBody>
      </p:sp>
      <p:sp>
        <p:nvSpPr>
          <p:cNvPr id="3" name="Footer Placeholder 2"/>
          <p:cNvSpPr>
            <a:spLocks noGrp="1"/>
          </p:cNvSpPr>
          <p:nvPr>
            <p:ph type="ftr" sz="quarter" idx="11"/>
          </p:nvPr>
        </p:nvSpPr>
        <p:spPr/>
        <p:txBody>
          <a:bodyPr/>
          <a:lstStyle/>
          <a:p>
            <a:r>
              <a:rPr lang="en-US" dirty="0" smtClean="0"/>
              <a:t>www.thecfosolution.org</a:t>
            </a:r>
            <a:endParaRPr lang="en-US" dirty="0"/>
          </a:p>
        </p:txBody>
      </p:sp>
      <p:sp>
        <p:nvSpPr>
          <p:cNvPr id="4" name="Slide Number Placeholder 3"/>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133947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78EE7-0EDC-4307-9240-667FBCFAE952}" type="datetime1">
              <a:rPr lang="en-US" smtClean="0"/>
              <a:t>4/19/2020</a:t>
            </a:fld>
            <a:endParaRPr lang="en-US" dirty="0"/>
          </a:p>
        </p:txBody>
      </p:sp>
      <p:sp>
        <p:nvSpPr>
          <p:cNvPr id="6" name="Footer Placeholder 5"/>
          <p:cNvSpPr>
            <a:spLocks noGrp="1"/>
          </p:cNvSpPr>
          <p:nvPr>
            <p:ph type="ftr" sz="quarter" idx="11"/>
          </p:nvPr>
        </p:nvSpPr>
        <p:spPr/>
        <p:txBody>
          <a:bodyPr/>
          <a:lstStyle/>
          <a:p>
            <a:r>
              <a:rPr lang="en-US" dirty="0" smtClean="0"/>
              <a:t>www.thecfosolution.org</a:t>
            </a:r>
            <a:endParaRPr lang="en-US" dirty="0"/>
          </a:p>
        </p:txBody>
      </p:sp>
      <p:sp>
        <p:nvSpPr>
          <p:cNvPr id="7" name="Slide Number Placeholder 6"/>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343386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DE23-5B1A-4266-9A9A-987FB025B82D}" type="datetime1">
              <a:rPr lang="en-US" smtClean="0"/>
              <a:t>4/19/2020</a:t>
            </a:fld>
            <a:endParaRPr lang="en-US" dirty="0"/>
          </a:p>
        </p:txBody>
      </p:sp>
      <p:sp>
        <p:nvSpPr>
          <p:cNvPr id="6" name="Footer Placeholder 5"/>
          <p:cNvSpPr>
            <a:spLocks noGrp="1"/>
          </p:cNvSpPr>
          <p:nvPr>
            <p:ph type="ftr" sz="quarter" idx="11"/>
          </p:nvPr>
        </p:nvSpPr>
        <p:spPr/>
        <p:txBody>
          <a:bodyPr/>
          <a:lstStyle/>
          <a:p>
            <a:r>
              <a:rPr lang="en-US" dirty="0" smtClean="0"/>
              <a:t>www.thecfosolution.org</a:t>
            </a:r>
            <a:endParaRPr lang="en-US" dirty="0"/>
          </a:p>
        </p:txBody>
      </p:sp>
      <p:sp>
        <p:nvSpPr>
          <p:cNvPr id="7" name="Slide Number Placeholder 6"/>
          <p:cNvSpPr>
            <a:spLocks noGrp="1"/>
          </p:cNvSpPr>
          <p:nvPr>
            <p:ph type="sldNum" sz="quarter" idx="12"/>
          </p:nvPr>
        </p:nvSpPr>
        <p:spPr/>
        <p:txBody>
          <a:bodyPr/>
          <a:lstStyle/>
          <a:p>
            <a:fld id="{66F9A86E-EB98-47DE-BEAE-312BF0CE7BA8}" type="slidenum">
              <a:rPr lang="en-US" smtClean="0"/>
              <a:t>‹#›</a:t>
            </a:fld>
            <a:endParaRPr lang="en-US" dirty="0"/>
          </a:p>
        </p:txBody>
      </p:sp>
    </p:spTree>
    <p:extLst>
      <p:ext uri="{BB962C8B-B14F-4D97-AF65-F5344CB8AC3E}">
        <p14:creationId xmlns:p14="http://schemas.microsoft.com/office/powerpoint/2010/main" val="131177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DCB42B0B-6771-4C9A-A081-81227E102DEC}" type="datetime1">
              <a:rPr lang="en-US" smtClean="0"/>
              <a:t>4/19/2020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r>
              <a:rPr lang="en-US" dirty="0" smtClean="0"/>
              <a:t>www.thecfosolution.org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66F9A86E-EB98-47DE-BEAE-312BF0CE7BA8}" type="slidenum">
              <a:rPr lang="en-US" smtClean="0"/>
              <a:pPr/>
              <a:t>‹#›</a:t>
            </a:fld>
            <a:endParaRPr lang="en-US" dirty="0"/>
          </a:p>
        </p:txBody>
      </p:sp>
    </p:spTree>
    <p:extLst>
      <p:ext uri="{BB962C8B-B14F-4D97-AF65-F5344CB8AC3E}">
        <p14:creationId xmlns:p14="http://schemas.microsoft.com/office/powerpoint/2010/main" val="795047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609600"/>
          </a:xfrm>
        </p:spPr>
        <p:txBody>
          <a:bodyPr>
            <a:normAutofit/>
          </a:bodyPr>
          <a:lstStyle/>
          <a:p>
            <a:r>
              <a:rPr lang="en-US" sz="2400" dirty="0" smtClean="0"/>
              <a:t>Sharing Best Practices to reduce </a:t>
            </a:r>
            <a:r>
              <a:rPr lang="en-US" sz="2400" dirty="0" smtClean="0"/>
              <a:t>2019 taxes </a:t>
            </a:r>
            <a:endParaRPr lang="en-US" sz="2400" dirty="0"/>
          </a:p>
        </p:txBody>
      </p:sp>
      <p:sp>
        <p:nvSpPr>
          <p:cNvPr id="3" name="Content Placeholder 2"/>
          <p:cNvSpPr>
            <a:spLocks noGrp="1"/>
          </p:cNvSpPr>
          <p:nvPr>
            <p:ph idx="1"/>
          </p:nvPr>
        </p:nvSpPr>
        <p:spPr>
          <a:xfrm>
            <a:off x="381000" y="762000"/>
            <a:ext cx="8229600" cy="5211763"/>
          </a:xfrm>
        </p:spPr>
        <p:txBody>
          <a:bodyPr>
            <a:normAutofit fontScale="25000" lnSpcReduction="20000"/>
          </a:bodyPr>
          <a:lstStyle/>
          <a:p>
            <a:pPr marL="0" marR="0" indent="0">
              <a:lnSpc>
                <a:spcPct val="115000"/>
              </a:lnSpc>
              <a:spcBef>
                <a:spcPts val="0"/>
              </a:spcBef>
              <a:spcAft>
                <a:spcPts val="1000"/>
              </a:spcAft>
              <a:buNone/>
            </a:pPr>
            <a:r>
              <a:rPr lang="en-US" sz="4800" b="1" dirty="0" smtClean="0">
                <a:latin typeface="Calibri"/>
                <a:ea typeface="Calibri"/>
                <a:cs typeface="Times New Roman"/>
              </a:rPr>
              <a:t> </a:t>
            </a:r>
            <a:r>
              <a:rPr lang="en-US" sz="4800" dirty="0" smtClean="0">
                <a:latin typeface="Calibri"/>
                <a:ea typeface="Calibri"/>
                <a:cs typeface="Times New Roman"/>
              </a:rPr>
              <a:t>The </a:t>
            </a:r>
            <a:r>
              <a:rPr lang="en-US" sz="4800" dirty="0">
                <a:latin typeface="Calibri"/>
                <a:ea typeface="Calibri"/>
                <a:cs typeface="Times New Roman"/>
              </a:rPr>
              <a:t>CFO Solution was created in 2015 to document and share best practices among private company CFOs. We meet monthly and address issues and share best practices.  The following summary shares best practices for your awareness. We can provide more information and introduce you to the subject matter expert partners who have helped us optimize our performance by reducing costs, reducing risks and reducing taxes. We also address financing, hiring, training and other topics. </a:t>
            </a:r>
          </a:p>
          <a:p>
            <a:pPr marL="0" marR="0" indent="0">
              <a:lnSpc>
                <a:spcPct val="115000"/>
              </a:lnSpc>
              <a:spcBef>
                <a:spcPts val="0"/>
              </a:spcBef>
              <a:spcAft>
                <a:spcPts val="1000"/>
              </a:spcAft>
              <a:buNone/>
            </a:pPr>
            <a:r>
              <a:rPr lang="en-US" sz="4800" dirty="0">
                <a:latin typeface="Calibri"/>
                <a:ea typeface="Calibri"/>
                <a:cs typeface="Times New Roman"/>
              </a:rPr>
              <a:t>Most firms enjoyed the economy in recent years and now owe state and federal income taxes for 2019. </a:t>
            </a:r>
          </a:p>
          <a:p>
            <a:pPr marL="0" marR="0" indent="0">
              <a:lnSpc>
                <a:spcPct val="115000"/>
              </a:lnSpc>
              <a:spcBef>
                <a:spcPts val="0"/>
              </a:spcBef>
              <a:spcAft>
                <a:spcPts val="1000"/>
              </a:spcAft>
              <a:buNone/>
            </a:pPr>
            <a:r>
              <a:rPr lang="en-US" sz="4800" dirty="0">
                <a:latin typeface="Calibri"/>
                <a:ea typeface="Calibri"/>
                <a:cs typeface="Times New Roman"/>
              </a:rPr>
              <a:t>This note addresses actions that can be taken now to</a:t>
            </a:r>
            <a:r>
              <a:rPr lang="en-US" sz="4800" b="1" dirty="0">
                <a:latin typeface="Calibri"/>
                <a:ea typeface="Calibri"/>
                <a:cs typeface="Times New Roman"/>
              </a:rPr>
              <a:t> reduce or eliminate your </a:t>
            </a:r>
            <a:r>
              <a:rPr lang="en-US" sz="4800" b="1" dirty="0" smtClean="0">
                <a:latin typeface="Calibri"/>
                <a:ea typeface="Calibri"/>
                <a:cs typeface="Times New Roman"/>
              </a:rPr>
              <a:t>2019 </a:t>
            </a:r>
            <a:r>
              <a:rPr lang="en-US" sz="4800" b="1" dirty="0">
                <a:latin typeface="Calibri"/>
                <a:ea typeface="Calibri"/>
                <a:cs typeface="Times New Roman"/>
              </a:rPr>
              <a:t>tax liability</a:t>
            </a:r>
            <a:r>
              <a:rPr lang="en-US" sz="4800" dirty="0">
                <a:latin typeface="Calibri"/>
                <a:ea typeface="Calibri"/>
                <a:cs typeface="Times New Roman"/>
              </a:rPr>
              <a:t> and put the cash to good use in your business. We have write-ups on reducing cost, reducing risk and other topics.</a:t>
            </a:r>
          </a:p>
          <a:p>
            <a:pPr marL="0" marR="0" indent="0">
              <a:lnSpc>
                <a:spcPct val="115000"/>
              </a:lnSpc>
              <a:spcBef>
                <a:spcPts val="0"/>
              </a:spcBef>
              <a:spcAft>
                <a:spcPts val="1000"/>
              </a:spcAft>
              <a:buNone/>
            </a:pPr>
            <a:r>
              <a:rPr lang="en-US" sz="4800" dirty="0" smtClean="0">
                <a:latin typeface="Calibri"/>
                <a:ea typeface="Calibri"/>
                <a:cs typeface="Times New Roman"/>
              </a:rPr>
              <a:t>1      </a:t>
            </a:r>
            <a:r>
              <a:rPr lang="en-US" sz="4800" dirty="0">
                <a:latin typeface="Calibri"/>
                <a:ea typeface="Calibri"/>
                <a:cs typeface="Times New Roman"/>
              </a:rPr>
              <a:t>Increase</a:t>
            </a:r>
            <a:r>
              <a:rPr lang="en-US" sz="4800" b="1" dirty="0">
                <a:latin typeface="Calibri"/>
                <a:ea typeface="Calibri"/>
                <a:cs typeface="Times New Roman"/>
              </a:rPr>
              <a:t> tax depreciation on buildings that you own</a:t>
            </a:r>
            <a:r>
              <a:rPr lang="en-US" sz="4800" dirty="0">
                <a:latin typeface="Calibri"/>
                <a:ea typeface="Calibri"/>
                <a:cs typeface="Times New Roman"/>
              </a:rPr>
              <a:t>. Most buildings have been depreciated over 39 years HOWEVER there are components that have 5, 7 and 15 year tax lives but most firms capitalize on the 39 year life because they don’t have the details.  </a:t>
            </a:r>
            <a:r>
              <a:rPr lang="en-US" sz="4800" b="1" dirty="0">
                <a:latin typeface="Calibri"/>
                <a:ea typeface="Calibri"/>
                <a:cs typeface="Times New Roman"/>
              </a:rPr>
              <a:t>Cost segregation</a:t>
            </a:r>
            <a:r>
              <a:rPr lang="en-US" sz="4800" dirty="0">
                <a:latin typeface="Calibri"/>
                <a:ea typeface="Calibri"/>
                <a:cs typeface="Times New Roman"/>
              </a:rPr>
              <a:t> classifies the building’s original cost on your books into those categories and accelerate the tax depreciation (in effect matching the life of the component-such as the roof, controls, carpeting, lighting, HVAC, parking lot, etc. to their tax depreciation life).  This has to be done by experts-since the CFO or Controller does not have the needed information AND most CPA firms do not have the experience or information to do the recast of the cost. We can provide a one page example and we have a cash flow positive solution. If you have owned the building for over five years the impact can be huge since the firm is allowed a onetime accounting change which means a retroactive restatement can be done without amending prior returns AND the credit would be a 2019 credit. The cash flow impact is significant and does not change your “book” accounting. </a:t>
            </a:r>
          </a:p>
          <a:p>
            <a:pPr marL="0" marR="0" indent="0">
              <a:lnSpc>
                <a:spcPct val="115000"/>
              </a:lnSpc>
              <a:spcBef>
                <a:spcPts val="0"/>
              </a:spcBef>
              <a:spcAft>
                <a:spcPts val="1000"/>
              </a:spcAft>
              <a:buNone/>
            </a:pPr>
            <a:r>
              <a:rPr lang="en-US" sz="4800" dirty="0" smtClean="0">
                <a:latin typeface="Calibri"/>
                <a:ea typeface="Calibri"/>
                <a:cs typeface="Times New Roman"/>
              </a:rPr>
              <a:t>2      Consider </a:t>
            </a:r>
            <a:r>
              <a:rPr lang="en-US" sz="4800" dirty="0">
                <a:latin typeface="Calibri"/>
                <a:ea typeface="Calibri"/>
                <a:cs typeface="Times New Roman"/>
              </a:rPr>
              <a:t>state (most states have them) and federal </a:t>
            </a:r>
            <a:r>
              <a:rPr lang="en-US" sz="4800" b="1" dirty="0">
                <a:latin typeface="Calibri"/>
                <a:ea typeface="Calibri"/>
                <a:cs typeface="Times New Roman"/>
              </a:rPr>
              <a:t>Research Tax Credits</a:t>
            </a:r>
            <a:r>
              <a:rPr lang="en-US" sz="4800" dirty="0">
                <a:latin typeface="Calibri"/>
                <a:ea typeface="Calibri"/>
                <a:cs typeface="Times New Roman"/>
              </a:rPr>
              <a:t>.  You may not do “pure research” but if you are doing product development, product enhancements, new business proposals or continuous improvement, the related salary and wages costs qualify. If your firm has never applied, there is a multiyear retroactive period so the first credit can be huge.  Details and examples are available. You will be surprised to learn what qualifies and how many of your competitors might be using this as a source of funds. This is another situation where most CPA firms do not even mention this because they don’t have the expertise to do it AND outsourcing it does not make sense to them so they never mention it! </a:t>
            </a:r>
          </a:p>
          <a:p>
            <a:pPr marL="0" marR="0" indent="0">
              <a:lnSpc>
                <a:spcPct val="115000"/>
              </a:lnSpc>
              <a:spcBef>
                <a:spcPts val="0"/>
              </a:spcBef>
              <a:spcAft>
                <a:spcPts val="1000"/>
              </a:spcAft>
              <a:buNone/>
            </a:pPr>
            <a:r>
              <a:rPr lang="en-US" sz="4800" dirty="0" smtClean="0">
                <a:latin typeface="Calibri"/>
                <a:ea typeface="Calibri"/>
                <a:cs typeface="Times New Roman"/>
              </a:rPr>
              <a:t>        </a:t>
            </a:r>
            <a:r>
              <a:rPr lang="en-US" sz="4800" dirty="0" smtClean="0">
                <a:latin typeface="Calibri"/>
                <a:ea typeface="Calibri"/>
                <a:cs typeface="Times New Roman"/>
              </a:rPr>
              <a:t>These </a:t>
            </a:r>
            <a:r>
              <a:rPr lang="en-US" sz="4800" dirty="0">
                <a:latin typeface="Calibri"/>
                <a:ea typeface="Calibri"/>
                <a:cs typeface="Times New Roman"/>
              </a:rPr>
              <a:t>are some of the best practices that sharp CFOs are implementing and this is a perfect time to investigate them.   We are here to help and we provide free reviews and assessments.  Visit www.thecfosolution.org</a:t>
            </a:r>
          </a:p>
          <a:p>
            <a:endParaRPr lang="en-US" sz="4000" dirty="0"/>
          </a:p>
        </p:txBody>
      </p:sp>
      <p:sp>
        <p:nvSpPr>
          <p:cNvPr id="4" name="Footer Placeholder 3"/>
          <p:cNvSpPr>
            <a:spLocks noGrp="1"/>
          </p:cNvSpPr>
          <p:nvPr>
            <p:ph type="ftr" sz="quarter" idx="11"/>
          </p:nvPr>
        </p:nvSpPr>
        <p:spPr/>
        <p:txBody>
          <a:bodyPr/>
          <a:lstStyle/>
          <a:p>
            <a:r>
              <a:rPr lang="en-US" smtClean="0"/>
              <a:t>www.thecfosolution.org</a:t>
            </a:r>
            <a:endParaRPr lang="en-US" dirty="0"/>
          </a:p>
        </p:txBody>
      </p:sp>
      <p:sp>
        <p:nvSpPr>
          <p:cNvPr id="5" name="Slide Number Placeholder 4"/>
          <p:cNvSpPr>
            <a:spLocks noGrp="1"/>
          </p:cNvSpPr>
          <p:nvPr>
            <p:ph type="sldNum" sz="quarter" idx="12"/>
          </p:nvPr>
        </p:nvSpPr>
        <p:spPr/>
        <p:txBody>
          <a:bodyPr/>
          <a:lstStyle/>
          <a:p>
            <a:fld id="{66F9A86E-EB98-47DE-BEAE-312BF0CE7BA8}" type="slidenum">
              <a:rPr lang="en-US" smtClean="0"/>
              <a:t>1</a:t>
            </a:fld>
            <a:endParaRPr lang="en-US" dirty="0"/>
          </a:p>
        </p:txBody>
      </p:sp>
    </p:spTree>
    <p:extLst>
      <p:ext uri="{BB962C8B-B14F-4D97-AF65-F5344CB8AC3E}">
        <p14:creationId xmlns:p14="http://schemas.microsoft.com/office/powerpoint/2010/main" val="372440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609600"/>
          </a:xfrm>
        </p:spPr>
        <p:txBody>
          <a:bodyPr>
            <a:normAutofit/>
          </a:bodyPr>
          <a:lstStyle/>
          <a:p>
            <a:r>
              <a:rPr lang="en-US" sz="2400" dirty="0" smtClean="0"/>
              <a:t>Sharing Best Practices to reduce </a:t>
            </a:r>
            <a:r>
              <a:rPr lang="en-US" sz="2400" dirty="0" smtClean="0"/>
              <a:t>2020 taxes </a:t>
            </a:r>
            <a:endParaRPr lang="en-US" sz="2400" dirty="0"/>
          </a:p>
        </p:txBody>
      </p:sp>
      <p:sp>
        <p:nvSpPr>
          <p:cNvPr id="3" name="Content Placeholder 2"/>
          <p:cNvSpPr>
            <a:spLocks noGrp="1"/>
          </p:cNvSpPr>
          <p:nvPr>
            <p:ph idx="1"/>
          </p:nvPr>
        </p:nvSpPr>
        <p:spPr>
          <a:xfrm>
            <a:off x="457200" y="990600"/>
            <a:ext cx="8229600" cy="5135563"/>
          </a:xfrm>
        </p:spPr>
        <p:txBody>
          <a:bodyPr>
            <a:normAutofit fontScale="32500" lnSpcReduction="20000"/>
          </a:bodyPr>
          <a:lstStyle/>
          <a:p>
            <a:pPr marL="0" marR="0" indent="0">
              <a:lnSpc>
                <a:spcPct val="115000"/>
              </a:lnSpc>
              <a:spcBef>
                <a:spcPts val="0"/>
              </a:spcBef>
              <a:spcAft>
                <a:spcPts val="1000"/>
              </a:spcAft>
              <a:buNone/>
            </a:pPr>
            <a:r>
              <a:rPr lang="en-US" sz="4000" b="1" dirty="0" smtClean="0">
                <a:latin typeface="Calibri"/>
                <a:ea typeface="Calibri"/>
                <a:cs typeface="Times New Roman"/>
              </a:rPr>
              <a:t> </a:t>
            </a:r>
            <a:r>
              <a:rPr lang="en-US" sz="4300" dirty="0" smtClean="0">
                <a:latin typeface="Calibri"/>
                <a:ea typeface="Calibri"/>
                <a:cs typeface="Times New Roman"/>
              </a:rPr>
              <a:t>The </a:t>
            </a:r>
            <a:r>
              <a:rPr lang="en-US" sz="4300" dirty="0">
                <a:latin typeface="Calibri"/>
                <a:ea typeface="Calibri"/>
                <a:cs typeface="Times New Roman"/>
              </a:rPr>
              <a:t>CFO Solution was created in 2015 to document and share best practices among private company CFOs. We meet monthly and address issues and share best practices.  The following summary shares best practices for your awareness. We can provide more information and introduce you to the subject matter expert partners who have helped us optimize our performance by reducing costs, reducing risks and reducing taxes. We also address financing, hiring, training and other topics. </a:t>
            </a:r>
          </a:p>
          <a:p>
            <a:pPr marL="0" marR="0" indent="0">
              <a:lnSpc>
                <a:spcPct val="115000"/>
              </a:lnSpc>
              <a:spcBef>
                <a:spcPts val="0"/>
              </a:spcBef>
              <a:spcAft>
                <a:spcPts val="1000"/>
              </a:spcAft>
              <a:buNone/>
            </a:pPr>
            <a:r>
              <a:rPr lang="en-US" sz="4300" dirty="0">
                <a:latin typeface="Calibri"/>
                <a:ea typeface="Calibri"/>
                <a:cs typeface="Times New Roman"/>
              </a:rPr>
              <a:t>Most firms enjoyed the economy in recent years and now owe state and federal income taxes for 2019. </a:t>
            </a:r>
          </a:p>
          <a:p>
            <a:pPr marL="0" marR="0" indent="0">
              <a:lnSpc>
                <a:spcPct val="115000"/>
              </a:lnSpc>
              <a:spcBef>
                <a:spcPts val="0"/>
              </a:spcBef>
              <a:spcAft>
                <a:spcPts val="1000"/>
              </a:spcAft>
              <a:buNone/>
            </a:pPr>
            <a:r>
              <a:rPr lang="en-US" sz="4300" dirty="0">
                <a:latin typeface="Calibri"/>
                <a:ea typeface="Calibri"/>
                <a:cs typeface="Times New Roman"/>
              </a:rPr>
              <a:t>This note addresses actions that can be taken now to</a:t>
            </a:r>
            <a:r>
              <a:rPr lang="en-US" sz="4300" b="1" dirty="0">
                <a:latin typeface="Calibri"/>
                <a:ea typeface="Calibri"/>
                <a:cs typeface="Times New Roman"/>
              </a:rPr>
              <a:t> reduce or eliminate your 2019 and 2020 tax liability</a:t>
            </a:r>
            <a:r>
              <a:rPr lang="en-US" sz="4300" dirty="0">
                <a:latin typeface="Calibri"/>
                <a:ea typeface="Calibri"/>
                <a:cs typeface="Times New Roman"/>
              </a:rPr>
              <a:t> and put the cash to good use in your business. We have write-ups on reducing cost, reducing risk and other topics.</a:t>
            </a:r>
          </a:p>
          <a:p>
            <a:pPr marL="0" marR="0" indent="0">
              <a:lnSpc>
                <a:spcPct val="115000"/>
              </a:lnSpc>
              <a:spcBef>
                <a:spcPts val="0"/>
              </a:spcBef>
              <a:spcAft>
                <a:spcPts val="1000"/>
              </a:spcAft>
              <a:buNone/>
            </a:pPr>
            <a:r>
              <a:rPr lang="en-US" sz="4300" dirty="0">
                <a:latin typeface="Calibri"/>
                <a:ea typeface="Calibri"/>
                <a:cs typeface="Times New Roman"/>
              </a:rPr>
              <a:t>1</a:t>
            </a:r>
            <a:r>
              <a:rPr lang="en-US" sz="4300" dirty="0" smtClean="0">
                <a:latin typeface="Calibri"/>
                <a:ea typeface="Calibri"/>
                <a:cs typeface="Times New Roman"/>
              </a:rPr>
              <a:t>       </a:t>
            </a:r>
            <a:r>
              <a:rPr lang="en-US" sz="4300" dirty="0" smtClean="0">
                <a:latin typeface="Calibri"/>
                <a:ea typeface="Calibri"/>
                <a:cs typeface="Times New Roman"/>
              </a:rPr>
              <a:t>If </a:t>
            </a:r>
            <a:r>
              <a:rPr lang="en-US" sz="4300" dirty="0">
                <a:latin typeface="Calibri"/>
                <a:ea typeface="Calibri"/>
                <a:cs typeface="Times New Roman"/>
              </a:rPr>
              <a:t>you lease your facility, share the cost </a:t>
            </a:r>
            <a:r>
              <a:rPr lang="en-US" sz="4300" dirty="0" smtClean="0">
                <a:latin typeface="Calibri"/>
                <a:ea typeface="Calibri"/>
                <a:cs typeface="Times New Roman"/>
              </a:rPr>
              <a:t>segregation idea </a:t>
            </a:r>
            <a:r>
              <a:rPr lang="en-US" sz="4300" dirty="0">
                <a:latin typeface="Calibri"/>
                <a:ea typeface="Calibri"/>
                <a:cs typeface="Times New Roman"/>
              </a:rPr>
              <a:t>with your landlord (save them money and they should reduce your rent!) </a:t>
            </a:r>
            <a:r>
              <a:rPr lang="en-US" sz="4300" dirty="0" smtClean="0">
                <a:latin typeface="Calibri"/>
                <a:ea typeface="Calibri"/>
                <a:cs typeface="Times New Roman"/>
              </a:rPr>
              <a:t>     If </a:t>
            </a:r>
            <a:r>
              <a:rPr lang="en-US" sz="4300" dirty="0">
                <a:latin typeface="Calibri"/>
                <a:ea typeface="Calibri"/>
                <a:cs typeface="Times New Roman"/>
              </a:rPr>
              <a:t>you are a </a:t>
            </a:r>
            <a:r>
              <a:rPr lang="en-US" sz="4300" b="1" dirty="0">
                <a:latin typeface="Calibri"/>
                <a:ea typeface="Calibri"/>
                <a:cs typeface="Times New Roman"/>
              </a:rPr>
              <a:t>franchisee and required to do façade and other upgrade spending</a:t>
            </a:r>
            <a:r>
              <a:rPr lang="en-US" sz="4300" dirty="0">
                <a:latin typeface="Calibri"/>
                <a:ea typeface="Calibri"/>
                <a:cs typeface="Times New Roman"/>
              </a:rPr>
              <a:t>, talk to us to understand how this can be done in 2020  </a:t>
            </a:r>
            <a:r>
              <a:rPr lang="en-US" sz="4300" b="1" dirty="0">
                <a:latin typeface="Calibri"/>
                <a:ea typeface="Calibri"/>
                <a:cs typeface="Times New Roman"/>
              </a:rPr>
              <a:t>cash free</a:t>
            </a:r>
            <a:r>
              <a:rPr lang="en-US" sz="4300" dirty="0">
                <a:latin typeface="Calibri"/>
                <a:ea typeface="Calibri"/>
                <a:cs typeface="Times New Roman"/>
              </a:rPr>
              <a:t> if you incorporate </a:t>
            </a:r>
            <a:r>
              <a:rPr lang="en-US" sz="4300" dirty="0" smtClean="0">
                <a:latin typeface="Calibri"/>
                <a:ea typeface="Calibri"/>
                <a:cs typeface="Times New Roman"/>
              </a:rPr>
              <a:t>one of our </a:t>
            </a:r>
            <a:r>
              <a:rPr lang="en-US" sz="4300" dirty="0">
                <a:latin typeface="Calibri"/>
                <a:ea typeface="Calibri"/>
                <a:cs typeface="Times New Roman"/>
              </a:rPr>
              <a:t>best practices </a:t>
            </a:r>
            <a:r>
              <a:rPr lang="en-US" sz="4300" dirty="0" smtClean="0">
                <a:latin typeface="Calibri"/>
                <a:ea typeface="Calibri"/>
                <a:cs typeface="Times New Roman"/>
              </a:rPr>
              <a:t>I n </a:t>
            </a:r>
            <a:r>
              <a:rPr lang="en-US" sz="4300" dirty="0">
                <a:latin typeface="Calibri"/>
                <a:ea typeface="Calibri"/>
                <a:cs typeface="Times New Roman"/>
              </a:rPr>
              <a:t>structuring your </a:t>
            </a:r>
            <a:r>
              <a:rPr lang="en-US" sz="4300" dirty="0" smtClean="0">
                <a:latin typeface="Calibri"/>
                <a:ea typeface="Calibri"/>
                <a:cs typeface="Times New Roman"/>
              </a:rPr>
              <a:t>lease/ renewal.  It’s a Win -Win </a:t>
            </a:r>
            <a:r>
              <a:rPr lang="en-US" sz="4300" dirty="0">
                <a:latin typeface="Calibri"/>
                <a:ea typeface="Calibri"/>
                <a:cs typeface="Times New Roman"/>
              </a:rPr>
              <a:t>solution that few firms know about.   We call it </a:t>
            </a:r>
            <a:r>
              <a:rPr lang="en-US" sz="4300" b="1" dirty="0">
                <a:latin typeface="Calibri"/>
                <a:ea typeface="Calibri"/>
                <a:cs typeface="Times New Roman"/>
              </a:rPr>
              <a:t>Managing your Lease Strategically</a:t>
            </a:r>
            <a:r>
              <a:rPr lang="en-US" sz="4300" dirty="0">
                <a:latin typeface="Calibri"/>
                <a:ea typeface="Calibri"/>
                <a:cs typeface="Times New Roman"/>
              </a:rPr>
              <a:t>!</a:t>
            </a:r>
          </a:p>
          <a:p>
            <a:pPr marL="0" marR="0" indent="0">
              <a:lnSpc>
                <a:spcPct val="115000"/>
              </a:lnSpc>
              <a:spcBef>
                <a:spcPts val="0"/>
              </a:spcBef>
              <a:spcAft>
                <a:spcPts val="1000"/>
              </a:spcAft>
              <a:buNone/>
            </a:pPr>
            <a:r>
              <a:rPr lang="en-US" sz="4300" dirty="0">
                <a:latin typeface="Calibri"/>
                <a:ea typeface="Calibri"/>
                <a:cs typeface="Times New Roman"/>
              </a:rPr>
              <a:t>2</a:t>
            </a:r>
            <a:r>
              <a:rPr lang="en-US" sz="4300" dirty="0" smtClean="0">
                <a:latin typeface="Calibri"/>
                <a:ea typeface="Calibri"/>
                <a:cs typeface="Times New Roman"/>
              </a:rPr>
              <a:t>       </a:t>
            </a:r>
            <a:r>
              <a:rPr lang="en-US" sz="4300" dirty="0" smtClean="0">
                <a:latin typeface="Calibri"/>
                <a:ea typeface="Calibri"/>
                <a:cs typeface="Times New Roman"/>
              </a:rPr>
              <a:t>In </a:t>
            </a:r>
            <a:r>
              <a:rPr lang="en-US" sz="4300" dirty="0">
                <a:latin typeface="Calibri"/>
                <a:ea typeface="Calibri"/>
                <a:cs typeface="Times New Roman"/>
              </a:rPr>
              <a:t>2020,</a:t>
            </a:r>
            <a:r>
              <a:rPr lang="en-US" sz="4300" b="1" dirty="0">
                <a:latin typeface="Calibri"/>
                <a:ea typeface="Calibri"/>
                <a:cs typeface="Times New Roman"/>
              </a:rPr>
              <a:t> reduce your energy costs and upgrade your facility</a:t>
            </a:r>
            <a:r>
              <a:rPr lang="en-US" sz="4300" dirty="0">
                <a:latin typeface="Calibri"/>
                <a:ea typeface="Calibri"/>
                <a:cs typeface="Times New Roman"/>
              </a:rPr>
              <a:t> by investing in technology that pays for itself in several ways.  LED lighting and HVAC retrofits are two examples AND there is project financing available AND the accelerated depreciation (basically expensing for tax purposes) that make these upgrades cash flow positive.</a:t>
            </a:r>
          </a:p>
          <a:p>
            <a:pPr marL="0" marR="0" indent="0">
              <a:lnSpc>
                <a:spcPct val="115000"/>
              </a:lnSpc>
              <a:spcBef>
                <a:spcPts val="0"/>
              </a:spcBef>
              <a:spcAft>
                <a:spcPts val="1000"/>
              </a:spcAft>
              <a:buNone/>
            </a:pPr>
            <a:r>
              <a:rPr lang="en-US" sz="4300" dirty="0" smtClean="0">
                <a:latin typeface="Calibri"/>
                <a:ea typeface="Calibri"/>
                <a:cs typeface="Times New Roman"/>
              </a:rPr>
              <a:t>        These </a:t>
            </a:r>
            <a:r>
              <a:rPr lang="en-US" sz="4300" dirty="0">
                <a:latin typeface="Calibri"/>
                <a:ea typeface="Calibri"/>
                <a:cs typeface="Times New Roman"/>
              </a:rPr>
              <a:t>are some of the best practices that sharp CFOs are implementing and this is a perfect time to investigate them.   We are here to help and we provide free reviews and assessments.  Visit www.thecfosolution.org</a:t>
            </a:r>
          </a:p>
          <a:p>
            <a:endParaRPr lang="en-US" sz="4300" dirty="0"/>
          </a:p>
        </p:txBody>
      </p:sp>
      <p:sp>
        <p:nvSpPr>
          <p:cNvPr id="4" name="Footer Placeholder 3"/>
          <p:cNvSpPr>
            <a:spLocks noGrp="1"/>
          </p:cNvSpPr>
          <p:nvPr>
            <p:ph type="ftr" sz="quarter" idx="11"/>
          </p:nvPr>
        </p:nvSpPr>
        <p:spPr/>
        <p:txBody>
          <a:bodyPr/>
          <a:lstStyle/>
          <a:p>
            <a:r>
              <a:rPr lang="en-US" smtClean="0"/>
              <a:t>www.thecfosolution.org</a:t>
            </a:r>
            <a:endParaRPr lang="en-US" dirty="0"/>
          </a:p>
        </p:txBody>
      </p:sp>
      <p:sp>
        <p:nvSpPr>
          <p:cNvPr id="5" name="Slide Number Placeholder 4"/>
          <p:cNvSpPr>
            <a:spLocks noGrp="1"/>
          </p:cNvSpPr>
          <p:nvPr>
            <p:ph type="sldNum" sz="quarter" idx="12"/>
          </p:nvPr>
        </p:nvSpPr>
        <p:spPr/>
        <p:txBody>
          <a:bodyPr/>
          <a:lstStyle/>
          <a:p>
            <a:fld id="{66F9A86E-EB98-47DE-BEAE-312BF0CE7BA8}" type="slidenum">
              <a:rPr lang="en-US" smtClean="0"/>
              <a:t>2</a:t>
            </a:fld>
            <a:endParaRPr lang="en-US" dirty="0"/>
          </a:p>
        </p:txBody>
      </p:sp>
    </p:spTree>
    <p:extLst>
      <p:ext uri="{BB962C8B-B14F-4D97-AF65-F5344CB8AC3E}">
        <p14:creationId xmlns:p14="http://schemas.microsoft.com/office/powerpoint/2010/main" val="3073829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F588A"/>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878</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Sharing Best Practices to reduce 2019 taxes </vt:lpstr>
      <vt:lpstr>Sharing Best Practices to reduce 2020 taxes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Behind the Numbers 3/7/2019</dc:title>
  <dc:creator>Gary Bender</dc:creator>
  <cp:lastModifiedBy>Gary Bender</cp:lastModifiedBy>
  <cp:revision>80</cp:revision>
  <cp:lastPrinted>2020-03-02T13:17:34Z</cp:lastPrinted>
  <dcterms:created xsi:type="dcterms:W3CDTF">2019-03-03T18:26:08Z</dcterms:created>
  <dcterms:modified xsi:type="dcterms:W3CDTF">2020-04-20T00:24:31Z</dcterms:modified>
</cp:coreProperties>
</file>